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4" r:id="rId1"/>
  </p:sldMasterIdLst>
  <p:notesMasterIdLst>
    <p:notesMasterId r:id="rId27"/>
  </p:notesMasterIdLst>
  <p:handoutMasterIdLst>
    <p:handoutMasterId r:id="rId28"/>
  </p:handoutMasterIdLst>
  <p:sldIdLst>
    <p:sldId id="876" r:id="rId2"/>
    <p:sldId id="4747" r:id="rId3"/>
    <p:sldId id="4748" r:id="rId4"/>
    <p:sldId id="4697" r:id="rId5"/>
    <p:sldId id="4718" r:id="rId6"/>
    <p:sldId id="4712" r:id="rId7"/>
    <p:sldId id="4727" r:id="rId8"/>
    <p:sldId id="4730" r:id="rId9"/>
    <p:sldId id="4729" r:id="rId10"/>
    <p:sldId id="4731" r:id="rId11"/>
    <p:sldId id="4737" r:id="rId12"/>
    <p:sldId id="4751" r:id="rId13"/>
    <p:sldId id="4738" r:id="rId14"/>
    <p:sldId id="4725" r:id="rId15"/>
    <p:sldId id="4726" r:id="rId16"/>
    <p:sldId id="4661" r:id="rId17"/>
    <p:sldId id="4739" r:id="rId18"/>
    <p:sldId id="4732" r:id="rId19"/>
    <p:sldId id="4733" r:id="rId20"/>
    <p:sldId id="4735" r:id="rId21"/>
    <p:sldId id="4745" r:id="rId22"/>
    <p:sldId id="4743" r:id="rId23"/>
    <p:sldId id="4746" r:id="rId24"/>
    <p:sldId id="4692" r:id="rId25"/>
    <p:sldId id="4750" r:id="rId26"/>
  </p:sldIdLst>
  <p:sldSz cx="24384000" cy="13716000"/>
  <p:notesSz cx="9872663" cy="67976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14983" userDrawn="1">
          <p15:clr>
            <a:srgbClr val="A4A3A4"/>
          </p15:clr>
        </p15:guide>
        <p15:guide id="3" orient="horz" pos="8640" userDrawn="1">
          <p15:clr>
            <a:srgbClr val="A4A3A4"/>
          </p15:clr>
        </p15:guide>
        <p15:guide id="4" pos="149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42">
          <p15:clr>
            <a:srgbClr val="A4A3A4"/>
          </p15:clr>
        </p15:guide>
        <p15:guide id="4" pos="311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7C80"/>
    <a:srgbClr val="FF2D2D"/>
    <a:srgbClr val="FFCCCC"/>
    <a:srgbClr val="FF5050"/>
    <a:srgbClr val="FF9999"/>
    <a:srgbClr val="FFC671"/>
    <a:srgbClr val="7DDF7D"/>
    <a:srgbClr val="FF3B3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D270A9-96C8-4AF8-872F-54B2567AB7D4}">
  <a:tblStyle styleId="{1FD270A9-96C8-4AF8-872F-54B2567AB7D4}" styleName="Table_0">
    <a:wholeTbl>
      <a:tcTxStyle b="off" i="off">
        <a:font>
          <a:latin typeface="Lato Light"/>
          <a:ea typeface="Lato Light"/>
          <a:cs typeface="Lato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7EDF0"/>
          </a:solidFill>
        </a:fill>
      </a:tcStyle>
    </a:wholeTbl>
    <a:band1H>
      <a:tcStyle>
        <a:tcBdr/>
        <a:fill>
          <a:solidFill>
            <a:srgbClr val="CBD8E1"/>
          </a:solidFill>
        </a:fill>
      </a:tcStyle>
    </a:band1H>
    <a:band1V>
      <a:tcStyle>
        <a:tcBdr/>
        <a:fill>
          <a:solidFill>
            <a:srgbClr val="CBD8E1"/>
          </a:solidFill>
        </a:fill>
      </a:tcStyle>
    </a:band1V>
    <a:la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74" autoAdjust="0"/>
  </p:normalViewPr>
  <p:slideViewPr>
    <p:cSldViewPr snapToObjects="1">
      <p:cViewPr varScale="1">
        <p:scale>
          <a:sx n="58" d="100"/>
          <a:sy n="58" d="100"/>
        </p:scale>
        <p:origin x="258" y="90"/>
      </p:cViewPr>
      <p:guideLst>
        <p:guide pos="14983"/>
        <p:guide orient="horz" pos="8640"/>
        <p:guide pos="14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4338"/>
    </p:cViewPr>
  </p:sorterViewPr>
  <p:notesViewPr>
    <p:cSldViewPr snapToObjects="1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  <p:guide orient="horz" pos="2142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67E92-60B8-495C-95A2-D089C0645535}" type="datetimeFigureOut">
              <a:rPr lang="ru-RU" smtClean="0"/>
              <a:pPr/>
              <a:t>22.08.2022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6FB42-BB42-40FC-845B-F24613231B0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3191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4278152" cy="33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592225" y="0"/>
            <a:ext cx="4278152" cy="33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670175" y="509588"/>
            <a:ext cx="45323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87268" y="3228896"/>
            <a:ext cx="7898128" cy="30589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2" y="6456612"/>
            <a:ext cx="4278152" cy="3398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592225" y="6456612"/>
            <a:ext cx="4278152" cy="339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d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id-ID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658136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80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54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46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19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00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64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23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39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1C1C76-3239-4552-9B61-D568EFF9BDD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34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3334673" y="12597138"/>
            <a:ext cx="844420" cy="8445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3600" dirty="0">
              <a:solidFill>
                <a:srgbClr val="91969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1676401" y="730258"/>
            <a:ext cx="21031277" cy="26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664" y="233264"/>
            <a:ext cx="1745432" cy="1745432"/>
          </a:xfrm>
          <a:prstGeom prst="rect">
            <a:avLst/>
          </a:prstGeom>
        </p:spPr>
      </p:pic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1676401" y="3651250"/>
            <a:ext cx="21031277" cy="87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08" marR="0" lvl="0" indent="-152308" algn="l" rtl="0">
              <a:lnSpc>
                <a:spcPct val="90000"/>
              </a:lnSpc>
              <a:spcBef>
                <a:spcPts val="2000"/>
              </a:spcBef>
              <a:buClr>
                <a:schemeClr val="dk1"/>
              </a:buClr>
              <a:buSzPct val="1000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371325" marR="0" lvl="1" indent="-21562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2285542" marR="0" lvl="2" indent="-240842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3199760" marR="0" lvl="3" indent="-266059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4113977" marR="0" lvl="4" indent="-265877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5028194" marR="0" lvl="5" indent="-240294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5942411" marR="0" lvl="6" indent="-240111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6856629" marR="0" lvl="7" indent="-23992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7770846" marR="0" lvl="8" indent="-23974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/>
          <p:nvPr/>
        </p:nvSpPr>
        <p:spPr>
          <a:xfrm>
            <a:off x="23356148" y="12690648"/>
            <a:ext cx="792506" cy="615600"/>
          </a:xfrm>
          <a:prstGeom prst="rect">
            <a:avLst/>
          </a:prstGeom>
          <a:noFill/>
          <a:ln>
            <a:noFill/>
          </a:ln>
        </p:spPr>
        <p:txBody>
          <a:bodyPr lIns="182825" tIns="91400" rIns="182825" bIns="91400" anchor="t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id-ID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‹#›</a:t>
            </a:fld>
            <a:endParaRPr lang="id-ID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766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1350436" y="2292558"/>
            <a:ext cx="184731" cy="18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ru-RU" sz="3733"/>
            </a:br>
            <a:endParaRPr lang="ru-RU" sz="3733"/>
          </a:p>
          <a:p>
            <a:pPr eaLnBrk="0" hangingPunct="0"/>
            <a:endParaRPr lang="ru-RU" sz="3733"/>
          </a:p>
        </p:txBody>
      </p:sp>
      <p:sp>
        <p:nvSpPr>
          <p:cNvPr id="47106" name="TextBox 9"/>
          <p:cNvSpPr txBox="1">
            <a:spLocks noChangeArrowheads="1"/>
          </p:cNvSpPr>
          <p:nvPr/>
        </p:nvSpPr>
        <p:spPr bwMode="auto">
          <a:xfrm>
            <a:off x="2895600" y="1457400"/>
            <a:ext cx="1893570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0" b="1" dirty="0">
                <a:latin typeface="Calibri" pitchFamily="34" charset="0"/>
              </a:rPr>
              <a:t>ПРОБЛЕМНЫЕ ВОПРОСЫ!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838080897"/>
              </p:ext>
            </p:extLst>
          </p:nvPr>
        </p:nvGraphicFramePr>
        <p:xfrm>
          <a:off x="9383688" y="30958"/>
          <a:ext cx="14833648" cy="2286000"/>
        </p:xfrm>
        <a:graphic>
          <a:graphicData uri="http://schemas.openxmlformats.org/drawingml/2006/table">
            <a:tbl>
              <a:tblPr/>
              <a:tblGrid>
                <a:gridCol w="1483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6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Восстановить бордюрный камень,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убрать мусор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Ленина, д. 25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CDFD51-96D2-4B95-B5B1-4AC4A920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3" y="30959"/>
            <a:ext cx="8989185" cy="122408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D6300A-2BAA-43FD-A7BD-C5051A5B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687" y="2568662"/>
            <a:ext cx="14807739" cy="97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88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437002443"/>
              </p:ext>
            </p:extLst>
          </p:nvPr>
        </p:nvGraphicFramePr>
        <p:xfrm>
          <a:off x="17376576" y="30958"/>
          <a:ext cx="6840760" cy="2286000"/>
        </p:xfrm>
        <a:graphic>
          <a:graphicData uri="http://schemas.openxmlformats.org/drawingml/2006/table">
            <a:tbl>
              <a:tblPr/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6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Указать сроки проведения работ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Школьная, д. 1, п. 3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962DC8-8B3F-4650-88EA-118738CAF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4" y="89792"/>
            <a:ext cx="16805520" cy="120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389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606354875"/>
              </p:ext>
            </p:extLst>
          </p:nvPr>
        </p:nvGraphicFramePr>
        <p:xfrm>
          <a:off x="17376576" y="30958"/>
          <a:ext cx="6840760" cy="3017520"/>
        </p:xfrm>
        <a:graphic>
          <a:graphicData uri="http://schemas.openxmlformats.org/drawingml/2006/table">
            <a:tbl>
              <a:tblPr/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6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Привести урны в надлежащее состояние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Школьная, д. 1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1906A5-3E0D-4175-835A-6B3BBF589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94" y="152400"/>
            <a:ext cx="10769418" cy="1217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2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649801684"/>
              </p:ext>
            </p:extLst>
          </p:nvPr>
        </p:nvGraphicFramePr>
        <p:xfrm>
          <a:off x="9383688" y="30958"/>
          <a:ext cx="14833648" cy="3017520"/>
        </p:xfrm>
        <a:graphic>
          <a:graphicData uri="http://schemas.openxmlformats.org/drawingml/2006/table">
            <a:tbl>
              <a:tblPr/>
              <a:tblGrid>
                <a:gridCol w="1483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6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Привести информационный стенд в надлежащее состояние, удалить граффити с элементов ДИП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Школьная, д. 1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C63CCA-F0C4-4A6E-B1AA-DB77829A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89792"/>
            <a:ext cx="8640960" cy="1219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D93F33-1813-45A3-82F6-D83689BC5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776" y="3290164"/>
            <a:ext cx="10477400" cy="902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14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936282179"/>
              </p:ext>
            </p:extLst>
          </p:nvPr>
        </p:nvGraphicFramePr>
        <p:xfrm>
          <a:off x="15936416" y="30959"/>
          <a:ext cx="8280920" cy="3017520"/>
        </p:xfrm>
        <a:graphic>
          <a:graphicData uri="http://schemas.openxmlformats.org/drawingml/2006/table">
            <a:tbl>
              <a:tblPr/>
              <a:tblGrid>
                <a:gridCol w="8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«Корпорация Альянс»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Организовать </a:t>
                      </a:r>
                      <a:r>
                        <a:rPr lang="ru-RU" sz="4800" b="1" strike="noStrike" spc="-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безбарьерный</a:t>
                      </a: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 спуск «доступная среда»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Школьная, д.1, к.2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01717-7990-4393-A197-806C84AF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89792"/>
            <a:ext cx="15553728" cy="123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93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4107004181"/>
              </p:ext>
            </p:extLst>
          </p:nvPr>
        </p:nvGraphicFramePr>
        <p:xfrm>
          <a:off x="10679832" y="30959"/>
          <a:ext cx="13537504" cy="3017520"/>
        </p:xfrm>
        <a:graphic>
          <a:graphicData uri="http://schemas.openxmlformats.org/drawingml/2006/table">
            <a:tbl>
              <a:tblPr/>
              <a:tblGrid>
                <a:gridCol w="13537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Отремонтировать спортивный тренажер, очистить песочницу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800" b="1" strike="noStrike" spc="-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Arial"/>
                      </a:endParaRP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Текстильщиков, д.4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9C514-0664-4058-B92E-9874D3A6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152400"/>
            <a:ext cx="7715250" cy="119621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2E96A-B1E0-4D08-881D-52F611B5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465511"/>
            <a:ext cx="11634489" cy="95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40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681664220"/>
              </p:ext>
            </p:extLst>
          </p:nvPr>
        </p:nvGraphicFramePr>
        <p:xfrm>
          <a:off x="16368464" y="30959"/>
          <a:ext cx="7848872" cy="2286000"/>
        </p:xfrm>
        <a:graphic>
          <a:graphicData uri="http://schemas.openxmlformats.org/drawingml/2006/table">
            <a:tbl>
              <a:tblPr/>
              <a:tblGrid>
                <a:gridCol w="784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Восстановить ступени и пандус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Первомайская, д.18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3E3FCF-703C-4044-B640-35DFF109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30959"/>
            <a:ext cx="16201800" cy="124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899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56276365"/>
              </p:ext>
            </p:extLst>
          </p:nvPr>
        </p:nvGraphicFramePr>
        <p:xfrm>
          <a:off x="15864408" y="30959"/>
          <a:ext cx="8352928" cy="2286000"/>
        </p:xfrm>
        <a:graphic>
          <a:graphicData uri="http://schemas.openxmlformats.org/drawingml/2006/table">
            <a:tbl>
              <a:tblPr/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Восстановить и покрасить скамейку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Первомайская, д.14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9D647-9BC2-4D4F-8D30-8D8C397D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93" y="233264"/>
            <a:ext cx="15240000" cy="119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240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879731854"/>
              </p:ext>
            </p:extLst>
          </p:nvPr>
        </p:nvGraphicFramePr>
        <p:xfrm>
          <a:off x="16656496" y="30959"/>
          <a:ext cx="7560840" cy="1554480"/>
        </p:xfrm>
        <a:graphic>
          <a:graphicData uri="http://schemas.openxmlformats.org/drawingml/2006/table">
            <a:tbl>
              <a:tblPr/>
              <a:tblGrid>
                <a:gridCol w="756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Восстановить качели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Комсомольская, д. 11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110212-B46D-4AA8-B235-A1E4AC82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89792"/>
            <a:ext cx="16057784" cy="120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241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975707933"/>
              </p:ext>
            </p:extLst>
          </p:nvPr>
        </p:nvGraphicFramePr>
        <p:xfrm>
          <a:off x="13128104" y="30959"/>
          <a:ext cx="11089232" cy="1554480"/>
        </p:xfrm>
        <a:graphic>
          <a:graphicData uri="http://schemas.openxmlformats.org/drawingml/2006/table">
            <a:tbl>
              <a:tblPr/>
              <a:tblGrid>
                <a:gridCol w="11089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Провал асфальтового покрытия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Комсомольская, д. 11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D4789-BEE3-46CD-B8B4-6B63B5D0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6" y="152400"/>
            <a:ext cx="11581385" cy="12178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77053-DADF-4D7F-B44D-7234F18F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104" y="1778309"/>
            <a:ext cx="11077330" cy="105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487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4208187951"/>
              </p:ext>
            </p:extLst>
          </p:nvPr>
        </p:nvGraphicFramePr>
        <p:xfrm>
          <a:off x="14280232" y="30958"/>
          <a:ext cx="9937104" cy="3802706"/>
        </p:xfrm>
        <a:graphic>
          <a:graphicData uri="http://schemas.openxmlformats.org/drawingml/2006/table">
            <a:tbl>
              <a:tblPr/>
              <a:tblGrid>
                <a:gridCol w="99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27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Arial"/>
                        </a:rPr>
                        <a:t>ВСЕМ УК, ТСН,ТСЖ!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Arial"/>
                        </a:rPr>
                        <a:t>Удаление листовок оппозиции с информационных щитов.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Arial"/>
                        </a:rPr>
                        <a:t>(фотоотчет)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800" b="1" strike="noStrike" spc="-1" dirty="0">
                        <a:solidFill>
                          <a:srgbClr val="FF0000"/>
                        </a:solidFill>
                        <a:latin typeface="+mn-lt"/>
                        <a:ea typeface="Arial"/>
                      </a:endParaRP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93B2F4-0591-430C-A0A4-97814CEB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89792"/>
            <a:ext cx="10297144" cy="123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34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738630678"/>
              </p:ext>
            </p:extLst>
          </p:nvPr>
        </p:nvGraphicFramePr>
        <p:xfrm>
          <a:off x="10175776" y="30959"/>
          <a:ext cx="14041560" cy="2330952"/>
        </p:xfrm>
        <a:graphic>
          <a:graphicData uri="http://schemas.openxmlformats.org/drawingml/2006/table">
            <a:tbl>
              <a:tblPr/>
              <a:tblGrid>
                <a:gridCol w="1404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309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Удалить граффити, повесить сетку на кольцо,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восстановить ограждение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Комсомольская, д. 11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E86946-9D7A-4360-9634-6862D781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152400"/>
            <a:ext cx="9865096" cy="12106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562F42-996E-4C6B-8173-4B25671C5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2240" y="2361911"/>
            <a:ext cx="7715250" cy="98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233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499670183"/>
              </p:ext>
            </p:extLst>
          </p:nvPr>
        </p:nvGraphicFramePr>
        <p:xfrm>
          <a:off x="13488144" y="30959"/>
          <a:ext cx="10729192" cy="2330952"/>
        </p:xfrm>
        <a:graphic>
          <a:graphicData uri="http://schemas.openxmlformats.org/drawingml/2006/table">
            <a:tbl>
              <a:tblPr/>
              <a:tblGrid>
                <a:gridCol w="10729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309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Покрасить скамейку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Убрать травмоопасный элемент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Текстильщиков, д. 6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E5EB00-F973-4510-B1EC-D8A393914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800" y="3761656"/>
            <a:ext cx="13807984" cy="8572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00C6E-77B1-4C68-8A23-92553CDC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3" y="65495"/>
            <a:ext cx="13418871" cy="754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974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980916249"/>
              </p:ext>
            </p:extLst>
          </p:nvPr>
        </p:nvGraphicFramePr>
        <p:xfrm>
          <a:off x="9743728" y="30959"/>
          <a:ext cx="14473608" cy="2330952"/>
        </p:xfrm>
        <a:graphic>
          <a:graphicData uri="http://schemas.openxmlformats.org/drawingml/2006/table">
            <a:tbl>
              <a:tblPr/>
              <a:tblGrid>
                <a:gridCol w="14473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309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«Содействие»  ООО УК «Теплолюб»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Добродел</a:t>
                      </a: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 №7327161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ПОДТОПЛЕНИЕ ТЕРРИТОРИИ МКД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Советская д.8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8014DE-C81F-47C8-860F-31F94E0D1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303875"/>
            <a:ext cx="9424664" cy="120055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C945CC-9F64-4272-9614-E9DB700A0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792" y="2823996"/>
            <a:ext cx="12457384" cy="948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753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591022164"/>
              </p:ext>
            </p:extLst>
          </p:nvPr>
        </p:nvGraphicFramePr>
        <p:xfrm>
          <a:off x="12344400" y="30959"/>
          <a:ext cx="11872936" cy="2286000"/>
        </p:xfrm>
        <a:graphic>
          <a:graphicData uri="http://schemas.openxmlformats.org/drawingml/2006/table">
            <a:tbl>
              <a:tblPr/>
              <a:tblGrid>
                <a:gridCol w="11872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2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УК «Теплолюб»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Постричь кустарники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Произвести покос травы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Фабричная, ул. Советская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74E8B7-EB83-48F9-9D42-48135EAF7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593304"/>
            <a:ext cx="11593288" cy="11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243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776279089"/>
              </p:ext>
            </p:extLst>
          </p:nvPr>
        </p:nvGraphicFramePr>
        <p:xfrm>
          <a:off x="10895856" y="30959"/>
          <a:ext cx="13321480" cy="1554480"/>
        </p:xfrm>
        <a:graphic>
          <a:graphicData uri="http://schemas.openxmlformats.org/drawingml/2006/table">
            <a:tbl>
              <a:tblPr/>
              <a:tblGrid>
                <a:gridCol w="1332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«Сити-ЖКХ»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Починить кольцо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60 лет Победы, д. 7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3A2D75-CFCB-43F0-A181-36563502D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152400"/>
            <a:ext cx="10293433" cy="12106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80F14-8B41-4E51-BC8A-1C93AD9E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1787" y="2422263"/>
            <a:ext cx="10293433" cy="98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842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435910561"/>
              </p:ext>
            </p:extLst>
          </p:nvPr>
        </p:nvGraphicFramePr>
        <p:xfrm>
          <a:off x="15576376" y="30959"/>
          <a:ext cx="8640960" cy="1554480"/>
        </p:xfrm>
        <a:graphic>
          <a:graphicData uri="http://schemas.openxmlformats.org/drawingml/2006/table">
            <a:tbl>
              <a:tblPr/>
              <a:tblGrid>
                <a:gridCol w="864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ООО УК «Теплолюб»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Убрать мусор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Комсомольская, д. 4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0F3654-BEC2-42C8-BE67-989286EE5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88" y="89792"/>
            <a:ext cx="10369152" cy="78835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B0839-4D6B-4C98-B793-4B63DDAC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767" y="4384399"/>
            <a:ext cx="14106011" cy="793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05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/>
        </p:nvGraphicFramePr>
        <p:xfrm>
          <a:off x="12039600" y="30959"/>
          <a:ext cx="12177736" cy="3749040"/>
        </p:xfrm>
        <a:graphic>
          <a:graphicData uri="http://schemas.openxmlformats.org/drawingml/2006/table">
            <a:tbl>
              <a:tblPr/>
              <a:tblGrid>
                <a:gridCol w="12177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Привести в надлежащее состояние входные группы, вывесить объявление для жителей о сроках проведения работ!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Спортивная,д.2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7AC2FD-1537-4267-AA07-9CD4E3FC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233264"/>
            <a:ext cx="11305256" cy="12172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1D9F66-3E75-4CF1-B60C-1F1F5F0E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708" y="3905672"/>
            <a:ext cx="11889703" cy="85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34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554545623"/>
              </p:ext>
            </p:extLst>
          </p:nvPr>
        </p:nvGraphicFramePr>
        <p:xfrm>
          <a:off x="11327904" y="30959"/>
          <a:ext cx="12889432" cy="1554480"/>
        </p:xfrm>
        <a:graphic>
          <a:graphicData uri="http://schemas.openxmlformats.org/drawingml/2006/table">
            <a:tbl>
              <a:tblPr/>
              <a:tblGrid>
                <a:gridCol w="12889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Удалить граффити с элементов ДИП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Ленина, д. 25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427C39-44B8-4464-AEAA-10F14EA19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58" y="89792"/>
            <a:ext cx="10977024" cy="61745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85F91-2972-4154-BFD6-D2A173C2E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464" y="2481155"/>
            <a:ext cx="7848872" cy="9878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4DE23-416A-4F4D-A2E3-8B9F31F8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080" y="4841776"/>
            <a:ext cx="13157720" cy="740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665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1351097784"/>
              </p:ext>
            </p:extLst>
          </p:nvPr>
        </p:nvGraphicFramePr>
        <p:xfrm>
          <a:off x="10103768" y="30959"/>
          <a:ext cx="14113568" cy="1554480"/>
        </p:xfrm>
        <a:graphic>
          <a:graphicData uri="http://schemas.openxmlformats.org/drawingml/2006/table">
            <a:tbl>
              <a:tblPr/>
              <a:tblGrid>
                <a:gridCol w="1411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39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Продвижение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Подстричь кусты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Спортивная, д.2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4C2F8D3-891E-4CA9-BD21-C34C0B60CC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44400" y="7010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C2826757-DA0C-44F4-BAB7-406ECFF0CE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496800" y="7162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7F72A208-2B57-4387-9400-D8C2005919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49200" y="7315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FC695-8F7B-4344-A1DF-940C4FED1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768" y="1873436"/>
            <a:ext cx="18578064" cy="104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008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904849330"/>
              </p:ext>
            </p:extLst>
          </p:nvPr>
        </p:nvGraphicFramePr>
        <p:xfrm>
          <a:off x="12039600" y="30959"/>
          <a:ext cx="12177736" cy="1554480"/>
        </p:xfrm>
        <a:graphic>
          <a:graphicData uri="http://schemas.openxmlformats.org/drawingml/2006/table">
            <a:tbl>
              <a:tblPr/>
              <a:tblGrid>
                <a:gridCol w="12177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Произвести покос травы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Спортивная, д.1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C2FF5E-2637-4F4E-A305-E1C06E763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114730"/>
            <a:ext cx="9567091" cy="71753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D3A3D7-B00B-46DB-9585-2B517964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144" y="4121696"/>
            <a:ext cx="10884363" cy="8163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86492E-0141-41BA-89B2-D533C0E28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9024" y="1681788"/>
            <a:ext cx="10428312" cy="78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38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2279065577"/>
              </p:ext>
            </p:extLst>
          </p:nvPr>
        </p:nvGraphicFramePr>
        <p:xfrm>
          <a:off x="17016536" y="30959"/>
          <a:ext cx="7200800" cy="1554480"/>
        </p:xfrm>
        <a:graphic>
          <a:graphicData uri="http://schemas.openxmlformats.org/drawingml/2006/table">
            <a:tbl>
              <a:tblPr/>
              <a:tblGrid>
                <a:gridCol w="72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Убрать мусор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Ленина, д. 25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728AC7-AC4C-4213-B756-149026203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305272"/>
            <a:ext cx="16345815" cy="1202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92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3973445611"/>
              </p:ext>
            </p:extLst>
          </p:nvPr>
        </p:nvGraphicFramePr>
        <p:xfrm>
          <a:off x="17088544" y="30959"/>
          <a:ext cx="7128792" cy="1554480"/>
        </p:xfrm>
        <a:graphic>
          <a:graphicData uri="http://schemas.openxmlformats.org/drawingml/2006/table">
            <a:tbl>
              <a:tblPr/>
              <a:tblGrid>
                <a:gridCol w="7128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восстановить качели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Ленина, д. 25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B4EDED-CF79-45DD-A618-112C7E6E8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4" y="152400"/>
            <a:ext cx="15985776" cy="1203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46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3" name="Table 3"/>
          <p:cNvGraphicFramePr/>
          <p:nvPr>
            <p:extLst>
              <p:ext uri="{D42A27DB-BD31-4B8C-83A1-F6EECF244321}">
                <p14:modId xmlns:p14="http://schemas.microsoft.com/office/powerpoint/2010/main" val="495151091"/>
              </p:ext>
            </p:extLst>
          </p:nvPr>
        </p:nvGraphicFramePr>
        <p:xfrm>
          <a:off x="10103768" y="30959"/>
          <a:ext cx="14113568" cy="1554480"/>
        </p:xfrm>
        <a:graphic>
          <a:graphicData uri="http://schemas.openxmlformats.org/drawingml/2006/table">
            <a:tbl>
              <a:tblPr/>
              <a:tblGrid>
                <a:gridCol w="1411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4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АО «Продвижение»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4800" b="1" strike="noStrike" spc="-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Arial"/>
                        </a:rPr>
                        <a:t>Удалить незаконную рекламу с фасада дома</a:t>
                      </a:r>
                    </a:p>
                  </a:txBody>
                  <a:tcPr marL="9360" marR="93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" name="CustomShape 5"/>
          <p:cNvSpPr/>
          <p:nvPr/>
        </p:nvSpPr>
        <p:spPr>
          <a:xfrm>
            <a:off x="166664" y="12523478"/>
            <a:ext cx="24050672" cy="110273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2880" tIns="91440" rIns="182880" bIns="91440"/>
          <a:lstStyle/>
          <a:p>
            <a:pPr algn="ctr">
              <a:lnSpc>
                <a:spcPct val="100000"/>
              </a:lnSpc>
            </a:pPr>
            <a:r>
              <a:rPr lang="ru-RU" sz="4000" spc="-1" dirty="0"/>
              <a:t>п. Октябрьский, ул. Ленина, д. 25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0E44F84-75D6-4240-95DB-21F6601C2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A02FB6E-844D-4741-8680-FA7594622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192000" y="6858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72B35B-05A9-4CC9-8883-F21FB278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7" y="30959"/>
            <a:ext cx="9928792" cy="121556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8D5198-F95F-485A-A534-D4C8C6D5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264" y="1922325"/>
            <a:ext cx="12687984" cy="102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377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Default Theme">
  <a:themeElements>
    <a:clrScheme name="Green - Slidepro">
      <a:dk1>
        <a:srgbClr val="91969B"/>
      </a:dk1>
      <a:lt1>
        <a:srgbClr val="FFFFFF"/>
      </a:lt1>
      <a:dk2>
        <a:srgbClr val="91969B"/>
      </a:dk2>
      <a:lt2>
        <a:srgbClr val="FFFFFF"/>
      </a:lt2>
      <a:accent1>
        <a:srgbClr val="4B5050"/>
      </a:accent1>
      <a:accent2>
        <a:srgbClr val="19B49B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152382</TotalTime>
  <Words>504</Words>
  <Application>Microsoft Office PowerPoint</Application>
  <PresentationFormat>Произвольный</PresentationFormat>
  <Paragraphs>81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Roboto</vt:lpstr>
      <vt:lpstr>5_Default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Козлов Роман</dc:creator>
  <cp:lastModifiedBy>user</cp:lastModifiedBy>
  <cp:revision>6927</cp:revision>
  <cp:lastPrinted>2021-06-18T11:21:16Z</cp:lastPrinted>
  <dcterms:modified xsi:type="dcterms:W3CDTF">2022-08-29T06:12:36Z</dcterms:modified>
</cp:coreProperties>
</file>